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7775" autoAdjust="0"/>
  </p:normalViewPr>
  <p:slideViewPr>
    <p:cSldViewPr snapToGrid="0">
      <p:cViewPr varScale="1">
        <p:scale>
          <a:sx n="96" d="100"/>
          <a:sy n="96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5D67-68D1-44BC-B751-4F5BE9375BD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A8FDE-563B-4000-AD6C-C5B0ED2E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Jake Vestal and in this video I’ll explain how traders in the 2023 Duke FinTech Trading Competition are scored and ranked.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3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starts by querying every trader’s end-of-day Net Asset Value starting from the first day of the competition.</a:t>
            </a:r>
          </a:p>
          <a:p>
            <a:r>
              <a:rPr lang="en-US" dirty="0"/>
              <a:t>Based on that data, excess return and Sharpe ratio is calculated for each participant.</a:t>
            </a:r>
          </a:p>
          <a:p>
            <a:r>
              <a:rPr lang="en-US" dirty="0"/>
              <a:t>To see in detail how those values are calculated, visit the Calculating Excess Return, Vol &amp; Sharpe section on the website, which you can find HERE under “scoring”.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43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9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5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35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4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A8FDE-563B-4000-AD6C-C5B0ED2E1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164D-F387-F5A1-3BEA-6ACCF1320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B573E-8FA8-CC2D-7851-091EE333E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9C4F3-09D1-D786-E14F-10905858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691DA-7757-46D6-DAA5-3F8561B5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65663-5EFD-A310-74CB-31B42A3C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6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913B-14EB-427C-879F-5AA0E867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0A89E-5415-33C8-61AC-B82DD144E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B986-B4A9-E962-6014-FE51F899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68350-43D6-69D9-834A-31208041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DA5AD-7767-9DD1-28BA-EE137E73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57F408-FCAB-CC22-3963-A468C75BB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DD0BA-E5B4-837B-9956-A6AAEC148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C0994-3E7D-63CD-4722-3CACF26EA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CFA5B-AAB7-47D8-EE28-AE390DE4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2455-F812-61A5-9323-F574DE70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3299-9B47-CFFA-90F9-203ACAA1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C4F3-F3E4-49F7-8098-3B679BAE7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C5920-0FEA-0C54-0CD6-D52EE444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523F5-F5C6-016F-089F-3D671007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0D228-D824-06D5-2B7F-2170BAB3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5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7FE3-476F-34DD-1D3C-05F5A0BC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35D4-0EEC-E421-FB6F-C0A1206F9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4A109-6B09-912C-144E-B60304E1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ED6AE-3758-CFB3-7204-7FE91660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84E78-2890-6A55-19B1-75AFF4E2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9940-E4D1-565E-5D8F-86C6F48E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3BC6-AD85-C46E-1542-508ECE533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D63F2-1DA3-1D8E-73B4-739B2090D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1809B-B93B-694F-81B3-21E28D2F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5B4B0-3893-11C5-A7BF-CD44BB8E9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B4FB6-32B0-7D9E-7F37-0AA0E3D9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2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FE2D-CF08-AF5A-459A-6D7FA189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9F5CB-86F1-D929-2B57-ECADF4F3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D69F-A952-F1ED-9299-2D531860A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54FF5-B92D-9AD1-50C0-199C19AC7E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39524C-3490-C846-E4CD-57D72E90D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FFF62-0A58-F988-3AA6-2D101750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73AA9-E345-42A5-104E-79397242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53976-3EF7-8057-7D77-A6884405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3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2E96-F376-26F5-ECF3-420257B9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A89C5-8917-6EE6-44EF-DAC0ADD1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0F0F6-1AD2-2CBE-BA89-2CB83061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86114-9E87-D2B2-2103-E012F11F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9674C-01D0-0D53-3EE3-DAB609EF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FCED9-A1AD-65C3-AF3F-2DA9C09A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85CCF-2F79-FB1F-2FE5-820D0A91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3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0FC2-4AAD-C288-DCAF-EC14250A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DEFA-6A71-F6C4-B6B7-05BF9F10E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D600A-A225-8E4B-4246-3D6C12F35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5026A-3E8F-15DC-1075-275C83AE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4A20C-EABF-1278-EF13-F472D374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A32CD-50D3-2CE2-2F73-FC6E85D1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E8F6-EB3F-179E-4371-CDDA76A7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AF3E1-58FD-7273-A136-365E74AB0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93510-322F-BD8D-2B0C-9F1501973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306EB-E661-CF00-06E1-35F81E86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7111F-9F01-79CF-246D-4EAEBE79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68AD5-59D4-9FF8-45B7-4DB467B4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8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C58B7-AFE0-7367-A78A-1239C654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8AC7B-3CC3-8610-B034-644D58313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409E5-8075-0FC7-B203-5C4AA732C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FC3E2-769E-414E-A094-DC8FE9DC1C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AEC2-DBE0-765A-3D93-627F4A7C5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76DFB-F8F5-0CF8-7A10-142791CD3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F1280-AD1E-1F4B-AD40-2414D2141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0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2" Type="http://schemas.microsoft.com/office/2007/relationships/media" Target="../media/media10.mp4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9.mp4"/><Relationship Id="rId2" Type="http://schemas.microsoft.com/office/2007/relationships/media" Target="../media/media9.mp4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sign&#10;&#10;Description automatically generated">
            <a:extLst>
              <a:ext uri="{FF2B5EF4-FFF2-40B4-BE49-F238E27FC236}">
                <a16:creationId xmlns:a16="http://schemas.microsoft.com/office/drawing/2014/main" id="{7DE4ED64-1B3F-A397-E242-8DEE4E45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12218533" cy="2040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778FB-DA4C-465B-4F0C-BA208B52F25A}"/>
              </a:ext>
            </a:extLst>
          </p:cNvPr>
          <p:cNvSpPr txBox="1"/>
          <p:nvPr/>
        </p:nvSpPr>
        <p:spPr>
          <a:xfrm>
            <a:off x="0" y="1656576"/>
            <a:ext cx="121920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Scoring &amp; Ranking</a:t>
            </a:r>
          </a:p>
        </p:txBody>
      </p:sp>
      <p:pic>
        <p:nvPicPr>
          <p:cNvPr id="33" name="Video 32">
            <a:hlinkClick r:id="" action="ppaction://media"/>
            <a:extLst>
              <a:ext uri="{FF2B5EF4-FFF2-40B4-BE49-F238E27FC236}">
                <a16:creationId xmlns:a16="http://schemas.microsoft.com/office/drawing/2014/main" id="{028DFE86-A785-583F-90A4-C7CD40F2A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282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8"/>
    </mc:Choice>
    <mc:Fallback>
      <p:transition spd="slow" advTm="9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1" y="0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471055" y="3429000"/>
            <a:ext cx="11249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Traders may reach out via the Discord channel with further questions.</a:t>
            </a:r>
            <a:endParaRPr lang="en-US" sz="2800" dirty="0"/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4941AC9E-B547-0E36-8578-8033B50725F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214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7"/>
    </mc:Choice>
    <mc:Fallback>
      <p:transition spd="slow" advTm="8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355715" y="112166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3468369" y="570558"/>
            <a:ext cx="6440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Excess Return and Sharpe ratio for each trader in the competition.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5640F-FF9A-4894-4FB8-85EE0E16A580}"/>
              </a:ext>
            </a:extLst>
          </p:cNvPr>
          <p:cNvSpPr txBox="1"/>
          <p:nvPr/>
        </p:nvSpPr>
        <p:spPr>
          <a:xfrm>
            <a:off x="3578974" y="1646882"/>
            <a:ext cx="72552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data are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end-of-day Net Asset Value (NAV) starting Day 1 of the competition.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E1065-3CD0-EBF8-C700-9328CDAE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15" y="1737917"/>
            <a:ext cx="3039837" cy="4952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79E5F-1F89-0E42-9EC8-08C5F1B36B19}"/>
              </a:ext>
            </a:extLst>
          </p:cNvPr>
          <p:cNvSpPr txBox="1"/>
          <p:nvPr/>
        </p:nvSpPr>
        <p:spPr>
          <a:xfrm>
            <a:off x="3578975" y="3231810"/>
            <a:ext cx="401071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the “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Excess Return, Volatility and Sharpe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page under “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for details.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9BB6DF-AB24-CAA3-628A-8AACEDC4A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745" y="2454332"/>
            <a:ext cx="9050013" cy="274358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B623B0-2F26-572D-75A7-A923DCB16A4E}"/>
              </a:ext>
            </a:extLst>
          </p:cNvPr>
          <p:cNvCxnSpPr/>
          <p:nvPr/>
        </p:nvCxnSpPr>
        <p:spPr>
          <a:xfrm flipV="1">
            <a:off x="5425108" y="3463420"/>
            <a:ext cx="1341783" cy="52190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Video 30">
            <a:hlinkClick r:id="" action="ppaction://media"/>
            <a:extLst>
              <a:ext uri="{FF2B5EF4-FFF2-40B4-BE49-F238E27FC236}">
                <a16:creationId xmlns:a16="http://schemas.microsoft.com/office/drawing/2014/main" id="{B53E3BF1-E32F-97ED-F0F7-80A5214A23D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353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20"/>
    </mc:Choice>
    <mc:Fallback>
      <p:transition spd="slow" advTm="2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C3000F-9B3B-D26F-E5FB-0F76B93E2042}"/>
              </a:ext>
            </a:extLst>
          </p:cNvPr>
          <p:cNvGrpSpPr/>
          <p:nvPr/>
        </p:nvGrpSpPr>
        <p:grpSpPr>
          <a:xfrm>
            <a:off x="950777" y="3259975"/>
            <a:ext cx="10548859" cy="2893532"/>
            <a:chOff x="742057" y="535468"/>
            <a:chExt cx="10548859" cy="28935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B7E9F2-15A9-3E6D-5AF0-F076B456B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057" y="535468"/>
              <a:ext cx="10548859" cy="2893532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3C4DE83-377E-C618-3C37-15DF55908473}"/>
                </a:ext>
              </a:extLst>
            </p:cNvPr>
            <p:cNvCxnSpPr/>
            <p:nvPr/>
          </p:nvCxnSpPr>
          <p:spPr>
            <a:xfrm flipV="1">
              <a:off x="6016486" y="2141516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E6DD77-5ABC-F557-D788-DA81D3159375}"/>
              </a:ext>
            </a:extLst>
          </p:cNvPr>
          <p:cNvSpPr txBox="1"/>
          <p:nvPr/>
        </p:nvSpPr>
        <p:spPr>
          <a:xfrm>
            <a:off x="2398642" y="919365"/>
            <a:ext cx="765313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remaining steps, you can see a fully worked example for the ranking &amp; scoring of a set of traders by visiting the “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Scoring and Ranking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page under “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EB4E29C5-E8D9-2831-6ACC-300A8BC4F09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749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69"/>
    </mc:Choice>
    <mc:Fallback>
      <p:transition spd="slow" advTm="14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4484370" y="129243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4379323" y="1492200"/>
            <a:ext cx="7175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the traders by decreasing excess return.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DDEFD-9129-8ADD-746E-3DC098674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3" y="372107"/>
            <a:ext cx="3749619" cy="61137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25A396-4515-C33C-0AF2-BCDFDB344815}"/>
              </a:ext>
            </a:extLst>
          </p:cNvPr>
          <p:cNvCxnSpPr/>
          <p:nvPr/>
        </p:nvCxnSpPr>
        <p:spPr>
          <a:xfrm>
            <a:off x="1560946" y="234879"/>
            <a:ext cx="0" cy="6388241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00AEB2-3CF5-9FC1-263D-A3325EFD1CD9}"/>
              </a:ext>
            </a:extLst>
          </p:cNvPr>
          <p:cNvSpPr txBox="1"/>
          <p:nvPr/>
        </p:nvSpPr>
        <p:spPr>
          <a:xfrm>
            <a:off x="4379323" y="251177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24A1AD-8C3D-E629-BB99-615081E762FB}"/>
              </a:ext>
            </a:extLst>
          </p:cNvPr>
          <p:cNvGrpSpPr/>
          <p:nvPr/>
        </p:nvGrpSpPr>
        <p:grpSpPr>
          <a:xfrm>
            <a:off x="4379323" y="2881103"/>
            <a:ext cx="7595102" cy="2083322"/>
            <a:chOff x="4379323" y="2881103"/>
            <a:chExt cx="7595102" cy="20833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95CB52-BE06-C553-C350-16C5D7F1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1E81B8-79CF-6CB9-AFF6-67D75A22DA99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AA911920-8E8E-3493-9177-B4F328EBC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136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90"/>
    </mc:Choice>
    <mc:Fallback>
      <p:transition spd="slow" advTm="12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4484370" y="129243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4379323" y="1492200"/>
            <a:ext cx="7175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traders into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170F-A0B8-0F91-8578-A7A7C78B3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89" y="176747"/>
            <a:ext cx="3372283" cy="650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1A88D4-9D3F-CB73-4B86-9E69AD48CB79}"/>
              </a:ext>
            </a:extLst>
          </p:cNvPr>
          <p:cNvSpPr txBox="1"/>
          <p:nvPr/>
        </p:nvSpPr>
        <p:spPr>
          <a:xfrm rot="16200000">
            <a:off x="-396884" y="1108931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C8A0D-2119-1063-58AD-EB9955633C75}"/>
              </a:ext>
            </a:extLst>
          </p:cNvPr>
          <p:cNvSpPr txBox="1"/>
          <p:nvPr/>
        </p:nvSpPr>
        <p:spPr>
          <a:xfrm rot="16200000">
            <a:off x="-396883" y="322894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CAF08-2F10-42A4-50DE-832397B7390F}"/>
              </a:ext>
            </a:extLst>
          </p:cNvPr>
          <p:cNvSpPr txBox="1"/>
          <p:nvPr/>
        </p:nvSpPr>
        <p:spPr>
          <a:xfrm rot="16200000">
            <a:off x="-396885" y="546876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896F29-6918-8F09-8CD5-3D4C2C63766D}"/>
              </a:ext>
            </a:extLst>
          </p:cNvPr>
          <p:cNvGrpSpPr/>
          <p:nvPr/>
        </p:nvGrpSpPr>
        <p:grpSpPr>
          <a:xfrm>
            <a:off x="4379323" y="2881103"/>
            <a:ext cx="7595102" cy="2083322"/>
            <a:chOff x="4379323" y="2881103"/>
            <a:chExt cx="7595102" cy="2083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5DBE3-E012-5399-758D-15F674F1E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5610A6-1A84-340C-E715-8EFE4AFF6244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402DAA-5C7F-FEE7-35A0-62AC2B5B24F0}"/>
              </a:ext>
            </a:extLst>
          </p:cNvPr>
          <p:cNvSpPr txBox="1"/>
          <p:nvPr/>
        </p:nvSpPr>
        <p:spPr>
          <a:xfrm>
            <a:off x="4379323" y="251177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897E9711-B469-F5E8-43CF-8821511AA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352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3"/>
    </mc:Choice>
    <mc:Fallback>
      <p:transition spd="slow" advTm="11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4484370" y="129243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4379323" y="1492200"/>
            <a:ext cx="5817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by Sharpe (decreasing)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bracket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A88D4-9D3F-CB73-4B86-9E69AD48CB79}"/>
              </a:ext>
            </a:extLst>
          </p:cNvPr>
          <p:cNvSpPr txBox="1"/>
          <p:nvPr/>
        </p:nvSpPr>
        <p:spPr>
          <a:xfrm rot="16200000">
            <a:off x="-396884" y="1108931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C8A0D-2119-1063-58AD-EB9955633C75}"/>
              </a:ext>
            </a:extLst>
          </p:cNvPr>
          <p:cNvSpPr txBox="1"/>
          <p:nvPr/>
        </p:nvSpPr>
        <p:spPr>
          <a:xfrm rot="16200000">
            <a:off x="-396883" y="322894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CAF08-2F10-42A4-50DE-832397B7390F}"/>
              </a:ext>
            </a:extLst>
          </p:cNvPr>
          <p:cNvSpPr txBox="1"/>
          <p:nvPr/>
        </p:nvSpPr>
        <p:spPr>
          <a:xfrm rot="16200000">
            <a:off x="-396885" y="546876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3FC53-CE21-5BB3-39C3-E4652E61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38" y="452583"/>
            <a:ext cx="3223260" cy="61015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CA8CA-30F2-4DCF-AFB8-1980955AEE54}"/>
              </a:ext>
            </a:extLst>
          </p:cNvPr>
          <p:cNvCxnSpPr>
            <a:cxnSpLocks/>
          </p:cNvCxnSpPr>
          <p:nvPr/>
        </p:nvCxnSpPr>
        <p:spPr>
          <a:xfrm>
            <a:off x="2909455" y="354221"/>
            <a:ext cx="0" cy="20860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7EB42D-706C-8E09-2672-A6D33B314E82}"/>
              </a:ext>
            </a:extLst>
          </p:cNvPr>
          <p:cNvCxnSpPr>
            <a:cxnSpLocks/>
          </p:cNvCxnSpPr>
          <p:nvPr/>
        </p:nvCxnSpPr>
        <p:spPr>
          <a:xfrm>
            <a:off x="2909455" y="2495726"/>
            <a:ext cx="0" cy="20860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C668DC-D1D5-BB59-FCDC-D02D1BD7E64B}"/>
              </a:ext>
            </a:extLst>
          </p:cNvPr>
          <p:cNvCxnSpPr>
            <a:cxnSpLocks/>
          </p:cNvCxnSpPr>
          <p:nvPr/>
        </p:nvCxnSpPr>
        <p:spPr>
          <a:xfrm>
            <a:off x="2909455" y="4689362"/>
            <a:ext cx="0" cy="20860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E5EC774-E9C8-A8AE-DB1E-C18862A52AD0}"/>
              </a:ext>
            </a:extLst>
          </p:cNvPr>
          <p:cNvGrpSpPr>
            <a:grpSpLocks noChangeAspect="1"/>
          </p:cNvGrpSpPr>
          <p:nvPr/>
        </p:nvGrpSpPr>
        <p:grpSpPr>
          <a:xfrm>
            <a:off x="4484370" y="2881103"/>
            <a:ext cx="7209285" cy="1977493"/>
            <a:chOff x="4379323" y="2881103"/>
            <a:chExt cx="7595102" cy="20833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39ABF6-BC04-C45F-22CE-D93328479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0BB772B-A61B-205D-BAAF-FFF8215AC794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92A4EC-AC00-9FAB-EDCE-4383DE820918}"/>
              </a:ext>
            </a:extLst>
          </p:cNvPr>
          <p:cNvSpPr txBox="1"/>
          <p:nvPr/>
        </p:nvSpPr>
        <p:spPr>
          <a:xfrm>
            <a:off x="4379323" y="251177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2F28734B-2319-9A1B-0EBE-A0A779D03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193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62"/>
    </mc:Choice>
    <mc:Fallback>
      <p:transition spd="slow" advTm="12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5144247" y="91535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5039200" y="1454492"/>
            <a:ext cx="5817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ranks within brackets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(your “bracket rank”)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73ADB-5F38-3D8A-B9FC-B15A7C0DB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55" y="318547"/>
            <a:ext cx="4205949" cy="6063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225AD-DF27-0F5E-DA70-F2F16A7410C3}"/>
              </a:ext>
            </a:extLst>
          </p:cNvPr>
          <p:cNvSpPr txBox="1"/>
          <p:nvPr/>
        </p:nvSpPr>
        <p:spPr>
          <a:xfrm rot="16200000">
            <a:off x="-396884" y="1108931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24CA6-1268-558B-58DC-6F935C9C2C49}"/>
              </a:ext>
            </a:extLst>
          </p:cNvPr>
          <p:cNvSpPr txBox="1"/>
          <p:nvPr/>
        </p:nvSpPr>
        <p:spPr>
          <a:xfrm rot="16200000">
            <a:off x="-396883" y="3228944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091AAE-FD75-0AE7-46C4-7757DD37FF79}"/>
              </a:ext>
            </a:extLst>
          </p:cNvPr>
          <p:cNvSpPr txBox="1"/>
          <p:nvPr/>
        </p:nvSpPr>
        <p:spPr>
          <a:xfrm rot="16200000">
            <a:off x="-402620" y="5270802"/>
            <a:ext cx="1620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Bracket</a:t>
            </a:r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3CDE9-14E9-97BF-6011-851D5B247CB1}"/>
              </a:ext>
            </a:extLst>
          </p:cNvPr>
          <p:cNvGrpSpPr>
            <a:grpSpLocks noChangeAspect="1"/>
          </p:cNvGrpSpPr>
          <p:nvPr/>
        </p:nvGrpSpPr>
        <p:grpSpPr>
          <a:xfrm>
            <a:off x="5249294" y="2777931"/>
            <a:ext cx="6508697" cy="1785323"/>
            <a:chOff x="4379323" y="2881103"/>
            <a:chExt cx="7595102" cy="20833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120E5F-EEE7-4815-FAE9-5DEDA0A2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B8A87B5-4671-737A-87DE-F8BC8284C614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F1ECC3-0E77-E22E-61E4-4732176EAAF6}"/>
              </a:ext>
            </a:extLst>
          </p:cNvPr>
          <p:cNvSpPr txBox="1"/>
          <p:nvPr/>
        </p:nvSpPr>
        <p:spPr>
          <a:xfrm>
            <a:off x="5144247" y="2408599"/>
            <a:ext cx="5505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Video 32">
            <a:hlinkClick r:id="" action="ppaction://media"/>
            <a:extLst>
              <a:ext uri="{FF2B5EF4-FFF2-40B4-BE49-F238E27FC236}">
                <a16:creationId xmlns:a16="http://schemas.microsoft.com/office/drawing/2014/main" id="{894FBEDD-8B99-9F6B-2CFC-C5EBE6ECC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523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0"/>
    </mc:Choice>
    <mc:Fallback>
      <p:transition spd="slow" advTm="11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6475544" y="119816"/>
            <a:ext cx="3223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6475544" y="1537522"/>
            <a:ext cx="58176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Recombine and assign overall rank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The “overall rank” is your rank 	for the entire competition.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7DC3-01C4-989D-CC67-B031B65D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83" y="600477"/>
            <a:ext cx="6202353" cy="601515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F626AD3-AF3E-8C38-BB55-CC2497B0E6EC}"/>
              </a:ext>
            </a:extLst>
          </p:cNvPr>
          <p:cNvGrpSpPr>
            <a:grpSpLocks noChangeAspect="1"/>
          </p:cNvGrpSpPr>
          <p:nvPr/>
        </p:nvGrpSpPr>
        <p:grpSpPr>
          <a:xfrm>
            <a:off x="6704057" y="3291849"/>
            <a:ext cx="5049233" cy="1384995"/>
            <a:chOff x="4379323" y="2881103"/>
            <a:chExt cx="7595102" cy="20833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2872DA-B00B-DF54-6406-E5035C3FB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23" y="2881103"/>
              <a:ext cx="7595102" cy="2083322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B7B5F99-91B1-AF62-DFCF-16D973606E7A}"/>
                </a:ext>
              </a:extLst>
            </p:cNvPr>
            <p:cNvCxnSpPr/>
            <p:nvPr/>
          </p:nvCxnSpPr>
          <p:spPr>
            <a:xfrm flipV="1">
              <a:off x="7800317" y="3924373"/>
              <a:ext cx="1341783" cy="521908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8F06CB-AFDA-C4E6-DDE2-5A9D0FF1AFCF}"/>
              </a:ext>
            </a:extLst>
          </p:cNvPr>
          <p:cNvSpPr txBox="1"/>
          <p:nvPr/>
        </p:nvSpPr>
        <p:spPr>
          <a:xfrm>
            <a:off x="6672654" y="2912753"/>
            <a:ext cx="425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worked example available here: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36B0C210-29A7-35F7-1D44-A67C90FCC5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006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3"/>
    </mc:Choice>
    <mc:Fallback>
      <p:transition spd="slow" advTm="8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6328CF-89B9-017F-51F3-040A9719FE98}"/>
              </a:ext>
            </a:extLst>
          </p:cNvPr>
          <p:cNvSpPr txBox="1"/>
          <p:nvPr/>
        </p:nvSpPr>
        <p:spPr>
          <a:xfrm>
            <a:off x="1" y="0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Properties of this system: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DFA55-1975-7D67-D439-2F9ECD0CDA02}"/>
              </a:ext>
            </a:extLst>
          </p:cNvPr>
          <p:cNvSpPr txBox="1"/>
          <p:nvPr/>
        </p:nvSpPr>
        <p:spPr>
          <a:xfrm>
            <a:off x="341746" y="1509813"/>
            <a:ext cx="112498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Traders are </a:t>
            </a:r>
            <a:r>
              <a:rPr lang="en-US" sz="2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rewarded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returns, but 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penalized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volatility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 prizes are only awarded to the top half of the top bracket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into the top bracket, you need a high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to place highly in the top bracket, you need a low vol!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 system keeps traders competing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if you can’t win overall, you can chase top spots in your bracket</a:t>
            </a:r>
            <a:endParaRPr lang="en-US" sz="2800" dirty="0"/>
          </a:p>
        </p:txBody>
      </p:sp>
      <p:pic>
        <p:nvPicPr>
          <p:cNvPr id="28" name="Video 27">
            <a:hlinkClick r:id="" action="ppaction://media"/>
            <a:extLst>
              <a:ext uri="{FF2B5EF4-FFF2-40B4-BE49-F238E27FC236}">
                <a16:creationId xmlns:a16="http://schemas.microsoft.com/office/drawing/2014/main" id="{F19E4B86-60C5-105A-466A-4B54C73DC12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61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40"/>
    </mc:Choice>
    <mc:Fallback>
      <p:transition spd="slow" advTm="57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5.6|14.6|4.4|13.1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404</Words>
  <Application>Microsoft Office PowerPoint</Application>
  <PresentationFormat>Widescreen</PresentationFormat>
  <Paragraphs>56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Vestal</dc:creator>
  <cp:lastModifiedBy>Jacob Vestal</cp:lastModifiedBy>
  <cp:revision>8</cp:revision>
  <dcterms:created xsi:type="dcterms:W3CDTF">2023-09-07T13:47:26Z</dcterms:created>
  <dcterms:modified xsi:type="dcterms:W3CDTF">2023-09-15T16:20:42Z</dcterms:modified>
</cp:coreProperties>
</file>